
<file path=[Content_Types].xml><?xml version="1.0" encoding="utf-8"?>
<Types xmlns="http://schemas.openxmlformats.org/package/2006/content-types">
  <Default Extension="bin" ContentType="audio/unknown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83" r:id="rId1"/>
  </p:sldMasterIdLst>
  <p:notesMasterIdLst>
    <p:notesMasterId r:id="rId14"/>
  </p:notesMasterIdLst>
  <p:sldIdLst>
    <p:sldId id="256" r:id="rId2"/>
    <p:sldId id="261" r:id="rId3"/>
    <p:sldId id="262" r:id="rId4"/>
    <p:sldId id="267" r:id="rId5"/>
    <p:sldId id="268" r:id="rId6"/>
    <p:sldId id="269" r:id="rId7"/>
    <p:sldId id="270" r:id="rId8"/>
    <p:sldId id="271" r:id="rId9"/>
    <p:sldId id="272" r:id="rId10"/>
    <p:sldId id="273" r:id="rId11"/>
    <p:sldId id="274" r:id="rId12"/>
    <p:sldId id="276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Демонстрационная версия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FF6600"/>
    <a:srgbClr val="00CC00"/>
    <a:srgbClr val="FFFF99"/>
    <a:srgbClr val="FF9900"/>
    <a:srgbClr val="FF0000"/>
    <a:srgbClr val="FFFFCC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593" autoAdjust="0"/>
    <p:restoredTop sz="94664" autoAdjust="0"/>
  </p:normalViewPr>
  <p:slideViewPr>
    <p:cSldViewPr>
      <p:cViewPr varScale="1">
        <p:scale>
          <a:sx n="81" d="100"/>
          <a:sy n="81" d="100"/>
        </p:scale>
        <p:origin x="1181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D29F53D0-3FBD-4830-A8DE-E354546FDA5C}" type="datetimeFigureOut">
              <a:rPr lang="ru-RU"/>
              <a:pPr>
                <a:defRPr/>
              </a:pPr>
              <a:t>23.03.2020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0C0C71EB-B8BD-4224-89B7-222655C1B8A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/>
          </a:p>
        </p:txBody>
      </p:sp>
      <p:sp>
        <p:nvSpPr>
          <p:cNvPr id="2355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A8306AB-EA36-446F-8F22-976BA63052E4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458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904BD-29E8-4C99-83F3-CCCD0F59FB91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C2F9B6-9CC4-49E1-B49C-C5952A50F9C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07488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30178E-519D-4349-A31E-25524679F12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8637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30178E-519D-4349-A31E-25524679F12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112419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30178E-519D-4349-A31E-25524679F12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42729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30178E-519D-4349-A31E-25524679F12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727629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30178E-519D-4349-A31E-25524679F12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19937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0FAE6B-AB63-4341-BF43-6F225BC711E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06244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E460BE-E6CC-4324-A7BD-5D7DCCFF182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10294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C14968-42BD-4BE1-9CE1-B9581B256D1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57731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4FD065-5C15-475C-840A-DEAF3AD9EE5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78471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DB6B3C-D6D1-4299-A786-7D75D0203D5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29846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9B0AB4-2D96-43F2-9A77-E800C4D7184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36932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308124-F8CE-45B2-8F8D-7026346A91F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4209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201222-19AF-48D3-BFD8-B0975DC798D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41514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764938-B7BA-4C57-8885-9788F1DEBE8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78641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785C90D-D836-48BB-A280-8443095BD11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88319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3D30178E-519D-4349-A31E-25524679F12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16734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84" r:id="rId1"/>
    <p:sldLayoutId id="2147484085" r:id="rId2"/>
    <p:sldLayoutId id="2147484086" r:id="rId3"/>
    <p:sldLayoutId id="2147484087" r:id="rId4"/>
    <p:sldLayoutId id="2147484088" r:id="rId5"/>
    <p:sldLayoutId id="2147484089" r:id="rId6"/>
    <p:sldLayoutId id="2147484090" r:id="rId7"/>
    <p:sldLayoutId id="2147484091" r:id="rId8"/>
    <p:sldLayoutId id="2147484092" r:id="rId9"/>
    <p:sldLayoutId id="2147484093" r:id="rId10"/>
    <p:sldLayoutId id="2147484094" r:id="rId11"/>
    <p:sldLayoutId id="2147484095" r:id="rId12"/>
    <p:sldLayoutId id="2147484096" r:id="rId13"/>
    <p:sldLayoutId id="2147484097" r:id="rId14"/>
    <p:sldLayoutId id="2147484098" r:id="rId15"/>
    <p:sldLayoutId id="214748409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gi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audio" Target="../media/audio1.bin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" Target="slide6.xml"/><Relationship Id="rId13" Type="http://schemas.openxmlformats.org/officeDocument/2006/relationships/image" Target="../media/image7.png"/><Relationship Id="rId3" Type="http://schemas.openxmlformats.org/officeDocument/2006/relationships/audio" Target="../media/audio1.bin"/><Relationship Id="rId7" Type="http://schemas.openxmlformats.org/officeDocument/2006/relationships/image" Target="../media/image4.png"/><Relationship Id="rId12" Type="http://schemas.openxmlformats.org/officeDocument/2006/relationships/slide" Target="slide8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slide" Target="slide5.xml"/><Relationship Id="rId11" Type="http://schemas.openxmlformats.org/officeDocument/2006/relationships/image" Target="../media/image6.png"/><Relationship Id="rId5" Type="http://schemas.openxmlformats.org/officeDocument/2006/relationships/image" Target="../media/image3.png"/><Relationship Id="rId10" Type="http://schemas.openxmlformats.org/officeDocument/2006/relationships/slide" Target="slide7.xml"/><Relationship Id="rId4" Type="http://schemas.openxmlformats.org/officeDocument/2006/relationships/slide" Target="slide4.xml"/><Relationship Id="rId9" Type="http://schemas.openxmlformats.org/officeDocument/2006/relationships/image" Target="../media/image5.png"/><Relationship Id="rId1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" Target="slide10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242424"/>
            </a:gs>
            <a:gs pos="100000">
              <a:srgbClr val="242424">
                <a:gamma/>
                <a:tint val="0"/>
                <a:invGamma/>
              </a:srgb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WordArt 23"/>
          <p:cNvSpPr>
            <a:spLocks noChangeArrowheads="1" noChangeShapeType="1" noTextEdit="1"/>
          </p:cNvSpPr>
          <p:nvPr/>
        </p:nvSpPr>
        <p:spPr bwMode="auto">
          <a:xfrm>
            <a:off x="0" y="1285860"/>
            <a:ext cx="9725026" cy="874713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isometricOffAxis1Top"/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>
              <a:defRPr/>
            </a:pPr>
            <a:endParaRPr lang="ru-RU" sz="3600" kern="10" dirty="0">
              <a:ln w="9525">
                <a:round/>
                <a:headEnd/>
                <a:tailEnd/>
              </a:ln>
              <a:gradFill rotWithShape="1">
                <a:gsLst>
                  <a:gs pos="0">
                    <a:srgbClr val="FFE701"/>
                  </a:gs>
                  <a:gs pos="100000">
                    <a:srgbClr val="FE3E02"/>
                  </a:gs>
                </a:gsLst>
                <a:lin ang="5400000" scaled="1"/>
              </a:gradFill>
              <a:latin typeface="Impact"/>
            </a:endParaRPr>
          </a:p>
        </p:txBody>
      </p:sp>
      <p:sp>
        <p:nvSpPr>
          <p:cNvPr id="7178" name="WordArt 10"/>
          <p:cNvSpPr>
            <a:spLocks noChangeArrowheads="1" noChangeShapeType="1" noTextEdit="1"/>
          </p:cNvSpPr>
          <p:nvPr/>
        </p:nvSpPr>
        <p:spPr bwMode="auto">
          <a:xfrm>
            <a:off x="1187450" y="333375"/>
            <a:ext cx="6715125" cy="1143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0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Arial"/>
                <a:cs typeface="Arial"/>
              </a:rPr>
              <a:t>Психологическая подготовка</a:t>
            </a:r>
          </a:p>
          <a:p>
            <a:pPr algn="ctr"/>
            <a:r>
              <a:rPr lang="ru-RU" sz="40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Arial"/>
                <a:cs typeface="Arial"/>
              </a:rPr>
              <a:t> кикбоксера</a:t>
            </a:r>
          </a:p>
        </p:txBody>
      </p:sp>
      <p:sp>
        <p:nvSpPr>
          <p:cNvPr id="7179" name="Text Box 11"/>
          <p:cNvSpPr txBox="1">
            <a:spLocks noChangeArrowheads="1"/>
          </p:cNvSpPr>
          <p:nvPr/>
        </p:nvSpPr>
        <p:spPr bwMode="auto">
          <a:xfrm>
            <a:off x="2338256" y="4281929"/>
            <a:ext cx="3216275" cy="830997"/>
          </a:xfrm>
          <a:prstGeom prst="rect">
            <a:avLst/>
          </a:prstGeom>
          <a:solidFill>
            <a:srgbClr val="FFFFCC"/>
          </a:solidFill>
          <a:ln w="381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0000FF"/>
                </a:solidFill>
                <a:latin typeface="Arial" charset="0"/>
              </a:rPr>
              <a:t>Страшко И.Н.</a:t>
            </a:r>
          </a:p>
          <a:p>
            <a:pPr algn="ctr"/>
            <a:r>
              <a:rPr lang="ru-RU" sz="2400" b="1" dirty="0">
                <a:solidFill>
                  <a:srgbClr val="0000FF"/>
                </a:solidFill>
                <a:latin typeface="Arial" charset="0"/>
              </a:rPr>
              <a:t>Гайворонский И.В.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Box 1"/>
          <p:cNvSpPr txBox="1">
            <a:spLocks noChangeArrowheads="1"/>
          </p:cNvSpPr>
          <p:nvPr/>
        </p:nvSpPr>
        <p:spPr bwMode="auto">
          <a:xfrm>
            <a:off x="395288" y="620713"/>
            <a:ext cx="8429625" cy="3435350"/>
          </a:xfrm>
          <a:prstGeom prst="rect">
            <a:avLst/>
          </a:prstGeom>
          <a:solidFill>
            <a:schemeClr val="tx1"/>
          </a:solidFill>
          <a:ln w="57150">
            <a:solidFill>
              <a:srgbClr val="0000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>
                <a:latin typeface="Arial" charset="0"/>
              </a:rPr>
              <a:t>	</a:t>
            </a:r>
            <a:r>
              <a:rPr lang="ru-RU" sz="2400">
                <a:solidFill>
                  <a:srgbClr val="0000FF"/>
                </a:solidFill>
              </a:rPr>
              <a:t>Метод подражания заключается в том,</a:t>
            </a:r>
            <a:endParaRPr lang="ru-RU" sz="2400">
              <a:solidFill>
                <a:srgbClr val="0000FF"/>
              </a:solidFill>
              <a:latin typeface="Arial" charset="0"/>
            </a:endParaRPr>
          </a:p>
          <a:p>
            <a:r>
              <a:rPr lang="ru-RU" sz="2400">
                <a:solidFill>
                  <a:srgbClr val="0000FF"/>
                </a:solidFill>
              </a:rPr>
              <a:t>что человек выбирает себе объект для </a:t>
            </a:r>
            <a:endParaRPr lang="ru-RU" sz="2400">
              <a:solidFill>
                <a:srgbClr val="0000FF"/>
              </a:solidFill>
              <a:latin typeface="Arial" charset="0"/>
            </a:endParaRPr>
          </a:p>
          <a:p>
            <a:r>
              <a:rPr lang="ru-RU" sz="2400">
                <a:solidFill>
                  <a:srgbClr val="0000FF"/>
                </a:solidFill>
              </a:rPr>
              <a:t>подражания:  учителя, командира, </a:t>
            </a:r>
            <a:endParaRPr lang="ru-RU" sz="2400">
              <a:solidFill>
                <a:srgbClr val="0000FF"/>
              </a:solidFill>
              <a:latin typeface="Arial" charset="0"/>
            </a:endParaRPr>
          </a:p>
          <a:p>
            <a:r>
              <a:rPr lang="ru-RU" sz="2400">
                <a:solidFill>
                  <a:srgbClr val="0000FF"/>
                </a:solidFill>
              </a:rPr>
              <a:t>выдающуюся личность, литературного, </a:t>
            </a:r>
            <a:endParaRPr lang="ru-RU" sz="2400">
              <a:solidFill>
                <a:srgbClr val="0000FF"/>
              </a:solidFill>
              <a:latin typeface="Arial" charset="0"/>
            </a:endParaRPr>
          </a:p>
          <a:p>
            <a:r>
              <a:rPr lang="ru-RU" sz="2400">
                <a:solidFill>
                  <a:srgbClr val="0000FF"/>
                </a:solidFill>
              </a:rPr>
              <a:t>мифического или киногероя, животное, </a:t>
            </a:r>
            <a:endParaRPr lang="ru-RU" sz="2400">
              <a:solidFill>
                <a:srgbClr val="0000FF"/>
              </a:solidFill>
              <a:latin typeface="Arial" charset="0"/>
            </a:endParaRPr>
          </a:p>
          <a:p>
            <a:r>
              <a:rPr lang="ru-RU" sz="2400">
                <a:solidFill>
                  <a:srgbClr val="0000FF"/>
                </a:solidFill>
              </a:rPr>
              <a:t>какое-то не стандартное состояние </a:t>
            </a:r>
            <a:endParaRPr lang="ru-RU" sz="2400">
              <a:solidFill>
                <a:srgbClr val="0000FF"/>
              </a:solidFill>
              <a:latin typeface="Arial" charset="0"/>
            </a:endParaRPr>
          </a:p>
          <a:p>
            <a:r>
              <a:rPr lang="ru-RU" sz="2400">
                <a:solidFill>
                  <a:srgbClr val="0000FF"/>
                </a:solidFill>
              </a:rPr>
              <a:t>человека</a:t>
            </a:r>
            <a:r>
              <a:rPr lang="ru-RU" sz="2400">
                <a:solidFill>
                  <a:srgbClr val="0000FF"/>
                </a:solidFill>
                <a:latin typeface="Arial" charset="0"/>
              </a:rPr>
              <a:t> </a:t>
            </a:r>
            <a:r>
              <a:rPr lang="ru-RU" sz="2400">
                <a:solidFill>
                  <a:srgbClr val="0000FF"/>
                </a:solidFill>
              </a:rPr>
              <a:t>(например, опьянение) и пытается  отождествлять свои поведенческие  </a:t>
            </a:r>
            <a:endParaRPr lang="ru-RU" sz="2400">
              <a:solidFill>
                <a:srgbClr val="0000FF"/>
              </a:solidFill>
              <a:latin typeface="Arial" charset="0"/>
            </a:endParaRPr>
          </a:p>
          <a:p>
            <a:r>
              <a:rPr lang="ru-RU" sz="2400">
                <a:solidFill>
                  <a:srgbClr val="0000FF"/>
                </a:solidFill>
              </a:rPr>
              <a:t>стереотипы объекту подражания.   </a:t>
            </a:r>
          </a:p>
        </p:txBody>
      </p:sp>
      <p:pic>
        <p:nvPicPr>
          <p:cNvPr id="21508" name="Picture 8" descr="C:\Documents and Settings\мама\Рабочий стол\Валерина папка\личное\кикбоксинг\картинки кикбоксинг\kickbox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19925" y="4149725"/>
            <a:ext cx="1870075" cy="2524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71" name="WordArt 7"/>
          <p:cNvSpPr>
            <a:spLocks noChangeArrowheads="1" noChangeShapeType="1" noTextEdit="1"/>
          </p:cNvSpPr>
          <p:nvPr/>
        </p:nvSpPr>
        <p:spPr bwMode="auto">
          <a:xfrm>
            <a:off x="1547813" y="260350"/>
            <a:ext cx="4972050" cy="1066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2857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Боевой психотренинг</a:t>
            </a:r>
          </a:p>
          <a:p>
            <a:pPr algn="ctr"/>
            <a:r>
              <a:rPr lang="ru-RU" sz="3600" b="1" kern="10">
                <a:ln w="2857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 по А.Е. Тарасу</a:t>
            </a:r>
          </a:p>
        </p:txBody>
      </p:sp>
      <p:sp>
        <p:nvSpPr>
          <p:cNvPr id="36874" name="Text Box 10"/>
          <p:cNvSpPr txBox="1">
            <a:spLocks noChangeArrowheads="1"/>
          </p:cNvSpPr>
          <p:nvPr/>
        </p:nvSpPr>
        <p:spPr bwMode="auto">
          <a:xfrm>
            <a:off x="179388" y="1412875"/>
            <a:ext cx="8462962" cy="3935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Tx/>
              <a:buBlip>
                <a:blip r:embed="rId2"/>
              </a:buBlip>
            </a:pPr>
            <a:r>
              <a:rPr lang="ru-RU" sz="2800">
                <a:solidFill>
                  <a:srgbClr val="0000FF"/>
                </a:solidFill>
              </a:rPr>
              <a:t>Достижение состояния релаксации.</a:t>
            </a:r>
          </a:p>
          <a:p>
            <a:pPr>
              <a:buFontTx/>
              <a:buBlip>
                <a:blip r:embed="rId2"/>
              </a:buBlip>
            </a:pPr>
            <a:r>
              <a:rPr lang="ru-RU" sz="2800">
                <a:solidFill>
                  <a:srgbClr val="0000FF"/>
                </a:solidFill>
              </a:rPr>
              <a:t>Самопрограммирование.</a:t>
            </a:r>
          </a:p>
          <a:p>
            <a:pPr>
              <a:buFontTx/>
              <a:buBlip>
                <a:blip r:embed="rId2"/>
              </a:buBlip>
            </a:pPr>
            <a:r>
              <a:rPr lang="ru-RU" sz="2800">
                <a:solidFill>
                  <a:srgbClr val="0000FF"/>
                </a:solidFill>
              </a:rPr>
              <a:t>Медитативное «вживание» в </a:t>
            </a:r>
          </a:p>
          <a:p>
            <a:r>
              <a:rPr lang="ru-RU" sz="2800">
                <a:solidFill>
                  <a:srgbClr val="0000FF"/>
                </a:solidFill>
              </a:rPr>
              <a:t>образ идеального бойца.</a:t>
            </a:r>
          </a:p>
          <a:p>
            <a:pPr>
              <a:buFontTx/>
              <a:buBlip>
                <a:blip r:embed="rId2"/>
              </a:buBlip>
            </a:pPr>
            <a:r>
              <a:rPr lang="ru-RU" sz="2800">
                <a:solidFill>
                  <a:srgbClr val="0000FF"/>
                </a:solidFill>
              </a:rPr>
              <a:t>Мысленное «прокручивание» сцен </a:t>
            </a:r>
          </a:p>
          <a:p>
            <a:r>
              <a:rPr lang="ru-RU" sz="2800">
                <a:solidFill>
                  <a:srgbClr val="0000FF"/>
                </a:solidFill>
              </a:rPr>
              <a:t>боя в образе идеального бойца.</a:t>
            </a:r>
          </a:p>
          <a:p>
            <a:pPr>
              <a:buFontTx/>
              <a:buBlip>
                <a:blip r:embed="rId2"/>
              </a:buBlip>
            </a:pPr>
            <a:r>
              <a:rPr lang="ru-RU" sz="2800">
                <a:solidFill>
                  <a:srgbClr val="0000FF"/>
                </a:solidFill>
              </a:rPr>
              <a:t>Создание «пускового механизма» </a:t>
            </a:r>
          </a:p>
          <a:p>
            <a:r>
              <a:rPr lang="ru-RU" sz="2800">
                <a:solidFill>
                  <a:srgbClr val="0000FF"/>
                </a:solidFill>
              </a:rPr>
              <a:t>     для запуска психологических     </a:t>
            </a:r>
          </a:p>
          <a:p>
            <a:r>
              <a:rPr lang="ru-RU" sz="2800">
                <a:solidFill>
                  <a:srgbClr val="0000FF"/>
                </a:solidFill>
              </a:rPr>
              <a:t>                                                 установок.</a:t>
            </a:r>
          </a:p>
        </p:txBody>
      </p:sp>
      <p:pic>
        <p:nvPicPr>
          <p:cNvPr id="36875" name="Picture 8" descr="C:\Documents and Settings\мама\Рабочий стол\Валерина папка\личное\кикбоксинг\картинки кикбоксинг\kickbox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51725" y="333375"/>
            <a:ext cx="1390650" cy="187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877" name="Picture 13" descr="office48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492500" y="4941888"/>
            <a:ext cx="1512888" cy="151288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7" name="Rectangle 5"/>
          <p:cNvSpPr>
            <a:spLocks noChangeArrowheads="1"/>
          </p:cNvSpPr>
          <p:nvPr/>
        </p:nvSpPr>
        <p:spPr bwMode="auto">
          <a:xfrm>
            <a:off x="468313" y="765175"/>
            <a:ext cx="6767512" cy="2554545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Arial" charset="0"/>
              </a:rPr>
              <a:t>	</a:t>
            </a:r>
            <a:r>
              <a:rPr lang="ru-RU" sz="3200" b="1" dirty="0">
                <a:solidFill>
                  <a:schemeClr val="bg1"/>
                </a:solidFill>
                <a:latin typeface="Arial" charset="0"/>
              </a:rPr>
              <a:t>Мы приглашаем к сотрудничеству всех, кому интересна разрабатываемая </a:t>
            </a:r>
            <a:r>
              <a:rPr lang="en-US" sz="3200" b="1" dirty="0">
                <a:solidFill>
                  <a:schemeClr val="bg1"/>
                </a:solidFill>
                <a:latin typeface="Arial" charset="0"/>
              </a:rPr>
              <a:t>  </a:t>
            </a:r>
          </a:p>
          <a:p>
            <a:r>
              <a:rPr lang="en-US" sz="3200" b="1" dirty="0">
                <a:solidFill>
                  <a:schemeClr val="bg1"/>
                </a:solidFill>
                <a:latin typeface="Arial" charset="0"/>
              </a:rPr>
              <a:t>                                      </a:t>
            </a:r>
            <a:r>
              <a:rPr lang="ru-RU" sz="3200" b="1" dirty="0">
                <a:solidFill>
                  <a:schemeClr val="bg1"/>
                </a:solidFill>
                <a:latin typeface="Arial" charset="0"/>
              </a:rPr>
              <a:t>нами тема!</a:t>
            </a:r>
          </a:p>
          <a:p>
            <a:r>
              <a:rPr lang="ru-RU" sz="3200" b="1" dirty="0">
                <a:solidFill>
                  <a:schemeClr val="bg1"/>
                </a:solidFill>
                <a:latin typeface="Arial" charset="0"/>
              </a:rPr>
              <a:t> </a:t>
            </a:r>
          </a:p>
        </p:txBody>
      </p:sp>
      <p:pic>
        <p:nvPicPr>
          <p:cNvPr id="38918" name="Picture 8" descr="C:\Documents and Settings\мама\Рабочий стол\Валерина папка\личное\кикбоксинг\картинки кикбоксинг\kickbox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70575" y="3068638"/>
            <a:ext cx="2673350" cy="3605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>
          <a:xfrm>
            <a:off x="4140200" y="0"/>
            <a:ext cx="5003800" cy="2708275"/>
          </a:xfrm>
          <a:solidFill>
            <a:schemeClr val="tx1"/>
          </a:solidFill>
        </p:spPr>
        <p:txBody>
          <a:bodyPr/>
          <a:lstStyle/>
          <a:p>
            <a:pPr marL="838200" indent="-838200" algn="ctr" eaLnBrk="1" hangingPunct="1"/>
            <a:r>
              <a:rPr lang="ru-RU" sz="2400" b="1">
                <a:solidFill>
                  <a:srgbClr val="0000FF"/>
                </a:solidFill>
                <a:latin typeface="Times New Roman" pitchFamily="18" charset="0"/>
              </a:rPr>
              <a:t>Структура</a:t>
            </a:r>
            <a:br>
              <a:rPr lang="ru-RU" sz="2400" b="1">
                <a:solidFill>
                  <a:srgbClr val="0000FF"/>
                </a:solidFill>
                <a:latin typeface="Times New Roman" pitchFamily="18" charset="0"/>
              </a:rPr>
            </a:br>
            <a:r>
              <a:rPr lang="ru-RU" sz="2400" b="1">
                <a:solidFill>
                  <a:srgbClr val="0000FF"/>
                </a:solidFill>
                <a:latin typeface="Times New Roman" pitchFamily="18" charset="0"/>
              </a:rPr>
              <a:t>ассоциации кикбоксинга  </a:t>
            </a:r>
            <a:br>
              <a:rPr lang="ru-RU" sz="2400" b="1">
                <a:solidFill>
                  <a:srgbClr val="0000FF"/>
                </a:solidFill>
                <a:latin typeface="Times New Roman" pitchFamily="18" charset="0"/>
              </a:rPr>
            </a:br>
            <a:r>
              <a:rPr lang="ru-RU" sz="2400" b="1">
                <a:solidFill>
                  <a:srgbClr val="0000FF"/>
                </a:solidFill>
                <a:latin typeface="Times New Roman" pitchFamily="18" charset="0"/>
              </a:rPr>
              <a:t>Российской Федерации</a:t>
            </a:r>
          </a:p>
        </p:txBody>
      </p:sp>
      <p:pic>
        <p:nvPicPr>
          <p:cNvPr id="13315" name="Picture 4" descr="akr_001">
            <a:hlinkClick r:id="rId3" action="ppaction://hlinksldjump"/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4"/>
          <a:srcRect/>
          <a:stretch>
            <a:fillRect/>
          </a:stretch>
        </p:blipFill>
        <p:spPr>
          <a:xfrm>
            <a:off x="0" y="0"/>
            <a:ext cx="4248150" cy="6858000"/>
          </a:xfrm>
        </p:spPr>
      </p:pic>
      <p:pic>
        <p:nvPicPr>
          <p:cNvPr id="13319" name="Picture 7" descr="IMG_093"/>
          <p:cNvPicPr>
            <a:picLocks noChangeAspect="1" noChangeArrowheads="1"/>
          </p:cNvPicPr>
          <p:nvPr/>
        </p:nvPicPr>
        <p:blipFill>
          <a:blip r:embed="rId5"/>
          <a:srcRect l="10236" b="10391"/>
          <a:stretch>
            <a:fillRect/>
          </a:stretch>
        </p:blipFill>
        <p:spPr bwMode="auto">
          <a:xfrm>
            <a:off x="4211638" y="2708275"/>
            <a:ext cx="4932362" cy="3690938"/>
          </a:xfrm>
          <a:prstGeom prst="rect">
            <a:avLst/>
          </a:prstGeom>
          <a:noFill/>
        </p:spPr>
      </p:pic>
    </p:spTree>
  </p:cSld>
  <p:clrMapOvr>
    <a:masterClrMapping/>
  </p:clrMapOvr>
  <p:transition>
    <p:comb dir="vert"/>
    <p:sndAc>
      <p:stSnd>
        <p:snd r:embed="rId2" name="arrow.wav"/>
      </p:stSnd>
    </p:sndAc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85918" y="571480"/>
            <a:ext cx="5551520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54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КИКБОКСИНГ</a:t>
            </a:r>
          </a:p>
        </p:txBody>
      </p:sp>
      <p:cxnSp>
        <p:nvCxnSpPr>
          <p:cNvPr id="7" name="Прямая со стрелкой 6"/>
          <p:cNvCxnSpPr/>
          <p:nvPr/>
        </p:nvCxnSpPr>
        <p:spPr>
          <a:xfrm rot="16200000" flipH="1">
            <a:off x="6036469" y="1893094"/>
            <a:ext cx="1571625" cy="9286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 rot="5400000">
            <a:off x="1821657" y="1964531"/>
            <a:ext cx="1500188" cy="7143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 rot="5400000">
            <a:off x="3213100" y="2786063"/>
            <a:ext cx="2430463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Прямоугольник 15">
            <a:hlinkClick r:id="rId4" action="ppaction://hlinksldjump"/>
          </p:cNvPr>
          <p:cNvPicPr>
            <a:picLocks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69925" y="3090863"/>
            <a:ext cx="2732088" cy="517525"/>
          </a:xfrm>
          <a:prstGeom prst="rect">
            <a:avLst/>
          </a:prstGeom>
          <a:solidFill>
            <a:schemeClr val="tx1"/>
          </a:solidFill>
          <a:ln w="9525">
            <a:solidFill>
              <a:srgbClr val="0000FF"/>
            </a:solidFill>
            <a:miter lim="800000"/>
            <a:headEnd/>
            <a:tailEnd/>
          </a:ln>
        </p:spPr>
      </p:pic>
      <p:pic>
        <p:nvPicPr>
          <p:cNvPr id="22" name="Прямоугольник 21">
            <a:hlinkClick r:id="rId6" action="ppaction://hlinksldjump"/>
          </p:cNvPr>
          <p:cNvPicPr>
            <a:picLocks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169025" y="3163888"/>
            <a:ext cx="2633663" cy="517525"/>
          </a:xfrm>
          <a:prstGeom prst="rect">
            <a:avLst/>
          </a:prstGeom>
          <a:solidFill>
            <a:schemeClr val="tx1"/>
          </a:solidFill>
          <a:ln w="9525">
            <a:solidFill>
              <a:srgbClr val="0000FF"/>
            </a:solidFill>
            <a:miter lim="800000"/>
            <a:headEnd/>
            <a:tailEnd/>
          </a:ln>
        </p:spPr>
      </p:pic>
      <p:pic>
        <p:nvPicPr>
          <p:cNvPr id="23" name="Прямоугольник 22">
            <a:hlinkClick r:id="rId8" action="ppaction://hlinksldjump"/>
          </p:cNvPr>
          <p:cNvPicPr>
            <a:picLocks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3455988" y="4017963"/>
            <a:ext cx="2732087" cy="523875"/>
          </a:xfrm>
          <a:prstGeom prst="rect">
            <a:avLst/>
          </a:prstGeom>
          <a:solidFill>
            <a:schemeClr val="tx1"/>
          </a:solidFill>
          <a:ln w="9525">
            <a:solidFill>
              <a:srgbClr val="0000FF"/>
            </a:solidFill>
            <a:miter lim="800000"/>
            <a:headEnd/>
            <a:tailEnd/>
          </a:ln>
        </p:spPr>
      </p:pic>
      <p:pic>
        <p:nvPicPr>
          <p:cNvPr id="24" name="Прямоугольник 23">
            <a:hlinkClick r:id="rId10" action="ppaction://hlinksldjump"/>
          </p:cNvPr>
          <p:cNvPicPr>
            <a:picLocks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6156325" y="5229225"/>
            <a:ext cx="2122488" cy="519113"/>
          </a:xfrm>
          <a:prstGeom prst="rect">
            <a:avLst/>
          </a:prstGeom>
          <a:solidFill>
            <a:schemeClr val="tx1"/>
          </a:solidFill>
          <a:ln w="9525">
            <a:solidFill>
              <a:srgbClr val="0000FF"/>
            </a:solidFill>
            <a:miter lim="800000"/>
            <a:headEnd/>
            <a:tailEnd/>
          </a:ln>
        </p:spPr>
      </p:pic>
      <p:pic>
        <p:nvPicPr>
          <p:cNvPr id="17418" name="Прямоугольник 24">
            <a:hlinkClick r:id="rId12" action="ppaction://hlinksldjump"/>
          </p:cNvPr>
          <p:cNvPicPr>
            <a:picLocks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1530350" y="5089525"/>
            <a:ext cx="4267200" cy="519113"/>
          </a:xfrm>
          <a:prstGeom prst="rect">
            <a:avLst/>
          </a:prstGeom>
          <a:solidFill>
            <a:schemeClr val="tx1"/>
          </a:solidFill>
          <a:ln w="9525">
            <a:solidFill>
              <a:srgbClr val="0000FF"/>
            </a:solidFill>
            <a:miter lim="800000"/>
            <a:headEnd/>
            <a:tailEnd/>
          </a:ln>
        </p:spPr>
      </p:pic>
      <p:cxnSp>
        <p:nvCxnSpPr>
          <p:cNvPr id="33" name="Прямая со стрелкой 32"/>
          <p:cNvCxnSpPr/>
          <p:nvPr/>
        </p:nvCxnSpPr>
        <p:spPr>
          <a:xfrm rot="16200000" flipH="1">
            <a:off x="4250531" y="2821782"/>
            <a:ext cx="3571875" cy="10715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 стрелкой 34"/>
          <p:cNvCxnSpPr/>
          <p:nvPr/>
        </p:nvCxnSpPr>
        <p:spPr>
          <a:xfrm rot="5400000">
            <a:off x="1607344" y="3036094"/>
            <a:ext cx="3500438" cy="5715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>
            <a:off x="2357438" y="1571625"/>
            <a:ext cx="428625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 rot="5400000" flipH="1" flipV="1">
            <a:off x="2249488" y="1463675"/>
            <a:ext cx="21431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/>
          <p:nvPr/>
        </p:nvCxnSpPr>
        <p:spPr>
          <a:xfrm rot="5400000" flipH="1" flipV="1">
            <a:off x="6537326" y="1463675"/>
            <a:ext cx="214312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354" name="Picture 8" descr="C:\Documents and Settings\мама\Рабочий стол\Валерина папка\личное\кикбоксинг\картинки кикбоксинг\kickbox.gif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323850" y="333375"/>
            <a:ext cx="1176338" cy="158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zoom/>
    <p:sndAc>
      <p:stSnd>
        <p:snd r:embed="rId3" name="arrow.wav"/>
      </p:stSnd>
    </p:sndAc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folHlink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Прямоугольник 3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0750" y="323850"/>
            <a:ext cx="7235825" cy="5394325"/>
          </a:xfrm>
          <a:prstGeom prst="rect">
            <a:avLst/>
          </a:prstGeom>
          <a:solidFill>
            <a:schemeClr val="tx1"/>
          </a:solidFill>
          <a:ln w="57150">
            <a:solidFill>
              <a:srgbClr val="FF0000"/>
            </a:solidFill>
            <a:miter lim="800000"/>
            <a:headEnd/>
            <a:tailEnd/>
          </a:ln>
        </p:spPr>
      </p:pic>
      <p:pic>
        <p:nvPicPr>
          <p:cNvPr id="15363" name="Picture 3" descr="C:\Documents and Settings\мама\Рабочий стол\Валерина папка\КАРТИНКИ\Анимашки\книги\book23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447973">
            <a:off x="7167563" y="298450"/>
            <a:ext cx="1536700" cy="1331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5" name="Picture 8" descr="C:\Documents and Settings\мама\Рабочий стол\Валерина папка\личное\кикбоксинг\картинки кикбоксинг\kickbox.g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045325" y="4005263"/>
            <a:ext cx="1871663" cy="2524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folHlink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Прямоугольник 3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00113" y="549275"/>
            <a:ext cx="7145337" cy="5005388"/>
          </a:xfrm>
          <a:prstGeom prst="rect">
            <a:avLst/>
          </a:prstGeom>
          <a:solidFill>
            <a:srgbClr val="800000"/>
          </a:solidFill>
          <a:ln w="5715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6388" name="Picture 8" descr="C:\Documents and Settings\мама\Рабочий стол\Валерина папка\личное\кикбоксинг\картинки кикбоксинг\kickbox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94525" y="3933825"/>
            <a:ext cx="1922463" cy="259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rgbClr val="8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122207" y="149203"/>
            <a:ext cx="8715420" cy="5607689"/>
          </a:xfrm>
          <a:prstGeom prst="rect">
            <a:avLst/>
          </a:prstGeom>
        </p:spPr>
        <p:txBody>
          <a:bodyPr>
            <a:spAutoFit/>
          </a:bodyPr>
          <a:lstStyle/>
          <a:p>
            <a:pPr marL="274320" indent="-274320" fontAlgn="auto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2800" b="1" dirty="0" err="1">
                <a:ln w="18000">
                  <a:solidFill>
                    <a:srgbClr val="00CC00"/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Фулл-контакт</a:t>
            </a:r>
            <a:r>
              <a:rPr lang="ru-RU" sz="2800" b="1" dirty="0">
                <a:ln w="18000">
                  <a:solidFill>
                    <a:srgbClr val="00CC00"/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(полный контакт) характеризуются мощными серийными ударами ногами и руками с высокой плотностью боя (поединок проводится без остановки времени). Достигший цели удар оценивается в 1 балл. Спортсмен должен нанести в каждом раунде не менее шести акцентированных ударов ногами. Здесь, как и в боксе, отсчитываются нокдауны и нокауты. Характерные для </a:t>
            </a:r>
            <a:r>
              <a:rPr lang="ru-RU" sz="2800" b="1" dirty="0" err="1">
                <a:ln w="18000">
                  <a:solidFill>
                    <a:srgbClr val="00CC00"/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фул-контакта</a:t>
            </a:r>
            <a:r>
              <a:rPr lang="ru-RU" sz="2800" b="1" dirty="0">
                <a:ln w="18000">
                  <a:solidFill>
                    <a:srgbClr val="00CC00"/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возможность получения сильного удара, повышенные требования к физической подготовке более соответствуют профессиональному </a:t>
            </a:r>
            <a:r>
              <a:rPr lang="ru-RU" sz="2800" b="1" dirty="0" err="1">
                <a:ln w="18000">
                  <a:solidFill>
                    <a:srgbClr val="00CC00"/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кикбоксингу</a:t>
            </a:r>
            <a:r>
              <a:rPr lang="ru-RU" sz="1800" b="1" dirty="0">
                <a:ln w="18000">
                  <a:solidFill>
                    <a:srgbClr val="00CC00"/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.</a:t>
            </a:r>
          </a:p>
        </p:txBody>
      </p:sp>
      <p:pic>
        <p:nvPicPr>
          <p:cNvPr id="17412" name="Picture 8" descr="C:\Documents and Settings\мама\Рабочий стол\Валерина папка\личное\кикбоксинг\картинки кикбоксинг\kickbox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73950" y="4724400"/>
            <a:ext cx="1443038" cy="194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642918"/>
            <a:ext cx="9144000" cy="501675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sz="3200" b="1" dirty="0">
                <a:ln w="18000">
                  <a:solidFill>
                    <a:srgbClr val="00CC00"/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Фристайл (</a:t>
            </a:r>
            <a:r>
              <a:rPr lang="ru-RU" sz="3200" b="1" dirty="0" err="1">
                <a:ln w="18000">
                  <a:solidFill>
                    <a:srgbClr val="00CC00"/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фулл-контакт</a:t>
            </a:r>
            <a:r>
              <a:rPr lang="ru-RU" sz="3200" b="1" dirty="0">
                <a:ln w="18000">
                  <a:solidFill>
                    <a:srgbClr val="00CC00"/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+ </a:t>
            </a:r>
            <a:r>
              <a:rPr lang="ru-RU" sz="3200" b="1" dirty="0" err="1">
                <a:ln w="18000">
                  <a:solidFill>
                    <a:srgbClr val="00CC00"/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лоу-кик</a:t>
            </a:r>
            <a:r>
              <a:rPr lang="ru-RU" sz="3200" b="1" dirty="0">
                <a:ln w="18000">
                  <a:solidFill>
                    <a:srgbClr val="00CC00"/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) представляет собой технику </a:t>
            </a:r>
            <a:r>
              <a:rPr lang="ru-RU" sz="3200" b="1" dirty="0" err="1">
                <a:ln w="18000">
                  <a:solidFill>
                    <a:srgbClr val="00CC00"/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фулл-контакта</a:t>
            </a:r>
            <a:r>
              <a:rPr lang="ru-RU" sz="3200" b="1" dirty="0">
                <a:ln w="18000">
                  <a:solidFill>
                    <a:srgbClr val="00CC00"/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, включающую боковые удары ногами по бедрам. Количество ударов ногами в раунде не регламентируется. Оценка достигших цели ударов такая же, как в </a:t>
            </a:r>
            <a:r>
              <a:rPr lang="ru-RU" sz="3200" b="1" dirty="0" err="1">
                <a:ln w="18000">
                  <a:solidFill>
                    <a:srgbClr val="00CC00"/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фулл-контакте</a:t>
            </a:r>
            <a:r>
              <a:rPr lang="ru-RU" sz="3200" b="1" dirty="0">
                <a:ln w="18000">
                  <a:solidFill>
                    <a:srgbClr val="00CC00"/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. Соревнования по этой дисциплине проводятся только среди профессионалов</a:t>
            </a:r>
          </a:p>
        </p:txBody>
      </p:sp>
      <p:pic>
        <p:nvPicPr>
          <p:cNvPr id="18436" name="Picture 8" descr="C:\Documents and Settings\мама\Рабочий стол\Валерина папка\личное\кикбоксинг\картинки кикбоксинг\kickbox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89788" y="5013325"/>
            <a:ext cx="1366837" cy="184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85704" y="428604"/>
            <a:ext cx="8858296" cy="5607689"/>
          </a:xfrm>
          <a:prstGeom prst="rect">
            <a:avLst/>
          </a:prstGeom>
        </p:spPr>
        <p:txBody>
          <a:bodyPr>
            <a:spAutoFit/>
          </a:bodyPr>
          <a:lstStyle/>
          <a:p>
            <a:pPr marL="274320" indent="-274320" fontAlgn="auto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3200" b="1" dirty="0">
                <a:ln w="18000">
                  <a:solidFill>
                    <a:srgbClr val="00B0F0"/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Сольные композиции (музыкальные формы) демонстрируют самые зрелищные элементы техники единоборств под музыкальную фонограмму в форме имитации боя с воображаемым противником. Композиции выполняются в «жестком» стиле, в «мягком стиле» и с предметами («бой с тенью», мечом, ножом, палкой, серпом, булавой и т.д.). Продолжительность выступления — от 30 секунд до одной минуты.</a:t>
            </a:r>
          </a:p>
        </p:txBody>
      </p:sp>
      <p:pic>
        <p:nvPicPr>
          <p:cNvPr id="19460" name="Picture 8" descr="C:\Documents and Settings\мама\Рабочий стол\Валерина папка\личное\кикбоксинг\картинки кикбоксинг\kickbox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67663" y="5270500"/>
            <a:ext cx="1176337" cy="158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Box 3"/>
          <p:cNvSpPr txBox="1">
            <a:spLocks noChangeArrowheads="1"/>
          </p:cNvSpPr>
          <p:nvPr/>
        </p:nvSpPr>
        <p:spPr bwMode="auto">
          <a:xfrm>
            <a:off x="1692275" y="285750"/>
            <a:ext cx="54514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/>
              <a:t>Психотехники для боя.</a:t>
            </a:r>
          </a:p>
        </p:txBody>
      </p:sp>
      <p:sp>
        <p:nvSpPr>
          <p:cNvPr id="20483" name="TextBox 4"/>
          <p:cNvSpPr txBox="1">
            <a:spLocks noChangeArrowheads="1"/>
          </p:cNvSpPr>
          <p:nvPr/>
        </p:nvSpPr>
        <p:spPr bwMode="auto">
          <a:xfrm>
            <a:off x="2411413" y="908050"/>
            <a:ext cx="30718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/>
              <a:t>(По И.Воронов</a:t>
            </a:r>
            <a:r>
              <a:rPr lang="ru-RU" sz="2400">
                <a:latin typeface="Arial" charset="0"/>
              </a:rPr>
              <a:t>у</a:t>
            </a:r>
            <a:r>
              <a:rPr lang="ru-RU" sz="2400"/>
              <a:t>)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642910" y="1428736"/>
            <a:ext cx="642942" cy="5078313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МЕТОДЫ</a:t>
            </a:r>
          </a:p>
        </p:txBody>
      </p:sp>
      <p:cxnSp>
        <p:nvCxnSpPr>
          <p:cNvPr id="12" name="Прямая со стрелкой 11"/>
          <p:cNvCxnSpPr>
            <a:cxnSpLocks noChangeShapeType="1"/>
          </p:cNvCxnSpPr>
          <p:nvPr/>
        </p:nvCxnSpPr>
        <p:spPr bwMode="auto">
          <a:xfrm>
            <a:off x="1500188" y="2428875"/>
            <a:ext cx="1071562" cy="1588"/>
          </a:xfrm>
          <a:prstGeom prst="straightConnector1">
            <a:avLst/>
          </a:prstGeom>
          <a:noFill/>
          <a:ln w="38100" algn="ctr">
            <a:solidFill>
              <a:srgbClr val="219AC1"/>
            </a:solidFill>
            <a:round/>
            <a:headEnd/>
            <a:tailEnd type="arrow" w="med" len="med"/>
          </a:ln>
        </p:spPr>
      </p:cxnSp>
      <p:cxnSp>
        <p:nvCxnSpPr>
          <p:cNvPr id="14" name="Прямая со стрелкой 13"/>
          <p:cNvCxnSpPr>
            <a:cxnSpLocks noChangeShapeType="1"/>
          </p:cNvCxnSpPr>
          <p:nvPr/>
        </p:nvCxnSpPr>
        <p:spPr bwMode="auto">
          <a:xfrm>
            <a:off x="1500188" y="4786313"/>
            <a:ext cx="1143000" cy="1587"/>
          </a:xfrm>
          <a:prstGeom prst="straightConnector1">
            <a:avLst/>
          </a:prstGeom>
          <a:noFill/>
          <a:ln w="38100" algn="ctr">
            <a:solidFill>
              <a:srgbClr val="219AC1"/>
            </a:solidFill>
            <a:round/>
            <a:headEnd/>
            <a:tailEnd type="arrow" w="med" len="med"/>
          </a:ln>
        </p:spPr>
      </p:cxnSp>
      <p:cxnSp>
        <p:nvCxnSpPr>
          <p:cNvPr id="16" name="Прямая соединительная линия 15"/>
          <p:cNvCxnSpPr>
            <a:cxnSpLocks noChangeShapeType="1"/>
          </p:cNvCxnSpPr>
          <p:nvPr/>
        </p:nvCxnSpPr>
        <p:spPr bwMode="auto">
          <a:xfrm rot="5400000">
            <a:off x="-215900" y="3857625"/>
            <a:ext cx="3430588" cy="1588"/>
          </a:xfrm>
          <a:prstGeom prst="line">
            <a:avLst/>
          </a:prstGeom>
          <a:noFill/>
          <a:ln w="57150" algn="ctr">
            <a:solidFill>
              <a:srgbClr val="219AC1"/>
            </a:solidFill>
            <a:round/>
            <a:headEnd/>
            <a:tailEnd/>
          </a:ln>
        </p:spPr>
      </p:cxnSp>
      <p:cxnSp>
        <p:nvCxnSpPr>
          <p:cNvPr id="20" name="Прямая со стрелкой 19"/>
          <p:cNvCxnSpPr>
            <a:cxnSpLocks noChangeShapeType="1"/>
          </p:cNvCxnSpPr>
          <p:nvPr/>
        </p:nvCxnSpPr>
        <p:spPr bwMode="auto">
          <a:xfrm rot="10800000">
            <a:off x="1285875" y="2143125"/>
            <a:ext cx="214313" cy="1588"/>
          </a:xfrm>
          <a:prstGeom prst="straightConnector1">
            <a:avLst/>
          </a:prstGeom>
          <a:noFill/>
          <a:ln w="38100" algn="ctr">
            <a:solidFill>
              <a:srgbClr val="219AC1"/>
            </a:solidFill>
            <a:round/>
            <a:headEnd/>
            <a:tailEnd type="arrow" w="med" len="med"/>
          </a:ln>
        </p:spPr>
      </p:cxnSp>
      <p:cxnSp>
        <p:nvCxnSpPr>
          <p:cNvPr id="22" name="Прямая со стрелкой 21"/>
          <p:cNvCxnSpPr>
            <a:cxnSpLocks noChangeShapeType="1"/>
          </p:cNvCxnSpPr>
          <p:nvPr/>
        </p:nvCxnSpPr>
        <p:spPr bwMode="auto">
          <a:xfrm rot="10800000">
            <a:off x="1285875" y="5572125"/>
            <a:ext cx="214313" cy="1588"/>
          </a:xfrm>
          <a:prstGeom prst="straightConnector1">
            <a:avLst/>
          </a:prstGeom>
          <a:noFill/>
          <a:ln w="38100" algn="ctr">
            <a:solidFill>
              <a:srgbClr val="219AC1"/>
            </a:solidFill>
            <a:round/>
            <a:headEnd/>
            <a:tailEnd type="arrow" w="med" len="med"/>
          </a:ln>
        </p:spPr>
      </p:cxnSp>
      <p:sp>
        <p:nvSpPr>
          <p:cNvPr id="20490" name="TextBox 23"/>
          <p:cNvSpPr txBox="1">
            <a:spLocks noChangeArrowheads="1"/>
          </p:cNvSpPr>
          <p:nvPr/>
        </p:nvSpPr>
        <p:spPr bwMode="auto">
          <a:xfrm>
            <a:off x="2786063" y="2214563"/>
            <a:ext cx="58578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800"/>
              <a:t>МЕТОД ДИНАМИЧЕСКОГО АУТОТРЕНИНГА.</a:t>
            </a:r>
          </a:p>
        </p:txBody>
      </p:sp>
      <p:sp>
        <p:nvSpPr>
          <p:cNvPr id="20491" name="TextBox 24"/>
          <p:cNvSpPr txBox="1">
            <a:spLocks noChangeArrowheads="1"/>
          </p:cNvSpPr>
          <p:nvPr/>
        </p:nvSpPr>
        <p:spPr bwMode="auto">
          <a:xfrm>
            <a:off x="2786063" y="4572000"/>
            <a:ext cx="60721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800"/>
              <a:t>МЕТОД СТАТИЧЕСКОГО АУТОТРЕНИНГА.</a:t>
            </a:r>
          </a:p>
        </p:txBody>
      </p:sp>
      <p:cxnSp>
        <p:nvCxnSpPr>
          <p:cNvPr id="27" name="Прямая со стрелкой 26"/>
          <p:cNvCxnSpPr>
            <a:cxnSpLocks noChangeShapeType="1"/>
          </p:cNvCxnSpPr>
          <p:nvPr/>
        </p:nvCxnSpPr>
        <p:spPr bwMode="auto">
          <a:xfrm>
            <a:off x="1500188" y="3571875"/>
            <a:ext cx="1071562" cy="1588"/>
          </a:xfrm>
          <a:prstGeom prst="straightConnector1">
            <a:avLst/>
          </a:prstGeom>
          <a:noFill/>
          <a:ln w="38100" algn="ctr">
            <a:solidFill>
              <a:srgbClr val="219AC1"/>
            </a:solidFill>
            <a:round/>
            <a:headEnd/>
            <a:tailEnd type="arrow" w="med" len="med"/>
          </a:ln>
        </p:spPr>
      </p:cxnSp>
      <p:sp>
        <p:nvSpPr>
          <p:cNvPr id="20493" name="TextBox 27">
            <a:hlinkClick r:id="rId2" action="ppaction://hlinksldjump"/>
          </p:cNvPr>
          <p:cNvSpPr txBox="1">
            <a:spLocks noChangeArrowheads="1"/>
          </p:cNvSpPr>
          <p:nvPr/>
        </p:nvSpPr>
        <p:spPr bwMode="auto">
          <a:xfrm>
            <a:off x="2714625" y="3429000"/>
            <a:ext cx="52149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800"/>
              <a:t>МЕТОД ПОДРАЖАНИЯ.</a:t>
            </a:r>
          </a:p>
        </p:txBody>
      </p:sp>
      <p:pic>
        <p:nvPicPr>
          <p:cNvPr id="20495" name="Picture 8" descr="C:\Documents and Settings\мама\Рабочий стол\Валерина папка\личное\кикбоксинг\картинки кикбоксинг\kickbox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64388" y="260350"/>
            <a:ext cx="1387475" cy="1871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556</TotalTime>
  <Words>274</Words>
  <Application>Microsoft Office PowerPoint</Application>
  <PresentationFormat>Экран (4:3)</PresentationFormat>
  <Paragraphs>39</Paragraphs>
  <Slides>12</Slides>
  <Notes>2</Notes>
  <HiddenSlides>5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20" baseType="lpstr">
      <vt:lpstr>Arial</vt:lpstr>
      <vt:lpstr>Calibri</vt:lpstr>
      <vt:lpstr>Impact</vt:lpstr>
      <vt:lpstr>Times New Roman</vt:lpstr>
      <vt:lpstr>Trebuchet MS</vt:lpstr>
      <vt:lpstr>Wingdings 2</vt:lpstr>
      <vt:lpstr>Wingdings 3</vt:lpstr>
      <vt:lpstr>Аспект</vt:lpstr>
      <vt:lpstr>Презентация PowerPoint</vt:lpstr>
      <vt:lpstr>Структура ассоциации кикбоксинга   Российской Федерации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505.ru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Психологическая подготовка :Кикбоксё</dc:title>
  <dc:creator>мама</dc:creator>
  <cp:lastModifiedBy>Ирина</cp:lastModifiedBy>
  <cp:revision>50</cp:revision>
  <dcterms:created xsi:type="dcterms:W3CDTF">2008-10-30T10:07:45Z</dcterms:created>
  <dcterms:modified xsi:type="dcterms:W3CDTF">2020-03-23T12:49:45Z</dcterms:modified>
</cp:coreProperties>
</file>